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57" r:id="rId3"/>
    <p:sldId id="258" r:id="rId4"/>
    <p:sldId id="263" r:id="rId5"/>
    <p:sldId id="259" r:id="rId6"/>
    <p:sldId id="260" r:id="rId7"/>
    <p:sldId id="265" r:id="rId8"/>
    <p:sldId id="266" r:id="rId9"/>
    <p:sldId id="357" r:id="rId10"/>
    <p:sldId id="267" r:id="rId11"/>
    <p:sldId id="268" r:id="rId12"/>
    <p:sldId id="269" r:id="rId13"/>
    <p:sldId id="270" r:id="rId14"/>
    <p:sldId id="271" r:id="rId15"/>
    <p:sldId id="272" r:id="rId16"/>
    <p:sldId id="354" r:id="rId17"/>
    <p:sldId id="273" r:id="rId18"/>
    <p:sldId id="274" r:id="rId19"/>
    <p:sldId id="355" r:id="rId20"/>
    <p:sldId id="275" r:id="rId21"/>
    <p:sldId id="276" r:id="rId22"/>
    <p:sldId id="352" r:id="rId23"/>
    <p:sldId id="351" r:id="rId24"/>
    <p:sldId id="349" r:id="rId25"/>
    <p:sldId id="350" r:id="rId26"/>
    <p:sldId id="264" r:id="rId27"/>
    <p:sldId id="356" r:id="rId28"/>
    <p:sldId id="359" r:id="rId29"/>
    <p:sldId id="360" r:id="rId30"/>
    <p:sldId id="361" r:id="rId31"/>
    <p:sldId id="362" r:id="rId32"/>
    <p:sldId id="36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4660"/>
  </p:normalViewPr>
  <p:slideViewPr>
    <p:cSldViewPr snapToGrid="0">
      <p:cViewPr varScale="1">
        <p:scale>
          <a:sx n="82" d="100"/>
          <a:sy n="82" d="100"/>
        </p:scale>
        <p:origin x="2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E6133-4D6D-4B95-9F49-2E1AABE17E72}"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F055C-DF19-4C1D-84BF-6504FB07CAC3}" type="slidenum">
              <a:rPr lang="en-US" smtClean="0"/>
              <a:t>‹#›</a:t>
            </a:fld>
            <a:endParaRPr lang="en-US"/>
          </a:p>
        </p:txBody>
      </p:sp>
    </p:spTree>
    <p:extLst>
      <p:ext uri="{BB962C8B-B14F-4D97-AF65-F5344CB8AC3E}">
        <p14:creationId xmlns:p14="http://schemas.microsoft.com/office/powerpoint/2010/main" val="23240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the participants will learn/take away</a:t>
            </a:r>
            <a:endParaRPr lang="en-US" dirty="0"/>
          </a:p>
          <a:p>
            <a:r>
              <a:rPr lang="en-US" dirty="0"/>
              <a:t>Participants should come prepared with quiz questions and/or an outline and will be taken through the steps of how to develop a quiz. Participants should be able to leave the session having created a usable quiz for an upcoming course. Participants will be able to set time limits, whether or not answers are shown during or after the quiz, how to limit or allow students to have multiple attempts, lock questions, set dates for availability of the quiz. Participants will then be able to explore the various types of questions available within the CANVAS quiz engine and how to establish question groups within the quiz which allow for randomization of a quiz. </a:t>
            </a:r>
          </a:p>
          <a:p>
            <a:r>
              <a:rPr lang="en-US" dirty="0"/>
              <a:t> </a:t>
            </a:r>
          </a:p>
          <a:p>
            <a:r>
              <a:rPr lang="en-US" b="1" dirty="0"/>
              <a:t>What teaching/presentation methods you will use in the session (interactive sessions are encouraged)</a:t>
            </a:r>
            <a:endParaRPr lang="en-US" dirty="0"/>
          </a:p>
          <a:p>
            <a:r>
              <a:rPr lang="en-US" dirty="0"/>
              <a:t>This hands on session will lead participants through the process of developing a quiz within an existing course or course shell. Participants should be able to have a quiz completely developed if they bring a pre-generated set of questions with them to the session.  </a:t>
            </a:r>
          </a:p>
          <a:p>
            <a:endParaRPr lang="en-US" dirty="0"/>
          </a:p>
        </p:txBody>
      </p:sp>
      <p:sp>
        <p:nvSpPr>
          <p:cNvPr id="4" name="Slide Number Placeholder 3"/>
          <p:cNvSpPr>
            <a:spLocks noGrp="1"/>
          </p:cNvSpPr>
          <p:nvPr>
            <p:ph type="sldNum" sz="quarter" idx="5"/>
          </p:nvPr>
        </p:nvSpPr>
        <p:spPr/>
        <p:txBody>
          <a:bodyPr/>
          <a:lstStyle/>
          <a:p>
            <a:fld id="{A05F055C-DF19-4C1D-84BF-6504FB07CAC3}" type="slidenum">
              <a:rPr lang="en-US" smtClean="0"/>
              <a:t>2</a:t>
            </a:fld>
            <a:endParaRPr lang="en-US"/>
          </a:p>
        </p:txBody>
      </p:sp>
    </p:spTree>
    <p:extLst>
      <p:ext uri="{BB962C8B-B14F-4D97-AF65-F5344CB8AC3E}">
        <p14:creationId xmlns:p14="http://schemas.microsoft.com/office/powerpoint/2010/main" val="268121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F055C-DF19-4C1D-84BF-6504FB07CAC3}" type="slidenum">
              <a:rPr lang="en-US" smtClean="0"/>
              <a:t>15</a:t>
            </a:fld>
            <a:endParaRPr lang="en-US"/>
          </a:p>
        </p:txBody>
      </p:sp>
    </p:spTree>
    <p:extLst>
      <p:ext uri="{BB962C8B-B14F-4D97-AF65-F5344CB8AC3E}">
        <p14:creationId xmlns:p14="http://schemas.microsoft.com/office/powerpoint/2010/main" val="306631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C167DB-EFF0-400D-96A1-6799F871DE5B}" type="slidenum">
              <a:rPr lang="en-US" smtClean="0"/>
              <a:pPr/>
              <a:t>23</a:t>
            </a:fld>
            <a:endParaRPr lang="en-US"/>
          </a:p>
        </p:txBody>
      </p:sp>
    </p:spTree>
    <p:extLst>
      <p:ext uri="{BB962C8B-B14F-4D97-AF65-F5344CB8AC3E}">
        <p14:creationId xmlns:p14="http://schemas.microsoft.com/office/powerpoint/2010/main" val="28218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C167DB-EFF0-400D-96A1-6799F871DE5B}" type="slidenum">
              <a:rPr lang="en-US" smtClean="0"/>
              <a:pPr/>
              <a:t>24</a:t>
            </a:fld>
            <a:endParaRPr lang="en-US"/>
          </a:p>
        </p:txBody>
      </p:sp>
    </p:spTree>
    <p:extLst>
      <p:ext uri="{BB962C8B-B14F-4D97-AF65-F5344CB8AC3E}">
        <p14:creationId xmlns:p14="http://schemas.microsoft.com/office/powerpoint/2010/main" val="271562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C167DB-EFF0-400D-96A1-6799F871DE5B}" type="slidenum">
              <a:rPr lang="en-US" smtClean="0"/>
              <a:pPr/>
              <a:t>25</a:t>
            </a:fld>
            <a:endParaRPr lang="en-US"/>
          </a:p>
        </p:txBody>
      </p:sp>
    </p:spTree>
    <p:extLst>
      <p:ext uri="{BB962C8B-B14F-4D97-AF65-F5344CB8AC3E}">
        <p14:creationId xmlns:p14="http://schemas.microsoft.com/office/powerpoint/2010/main" val="3833885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1/15/2020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1/15/2020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isabelamd.wordpress.com/2012/04/14/esclarecimento-de-duvidas-teste-intermedio-de-filosofia/" TargetMode="External"/><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ommunity.canvaslms.com/docs/DOC-3313-quiz-settings-to-maximize-security" TargetMode="External"/><Relationship Id="rId7" Type="http://schemas.openxmlformats.org/officeDocument/2006/relationships/hyperlink" Target="https://www.k-state.edu/assessment/toolkit/measurement/Special-Report-designing-better-quizzes.pdf" TargetMode="External"/><Relationship Id="rId2" Type="http://schemas.openxmlformats.org/officeDocument/2006/relationships/hyperlink" Target="https://community.canvaslms.com/docs/DOC-10152-415241475" TargetMode="External"/><Relationship Id="rId1" Type="http://schemas.openxmlformats.org/officeDocument/2006/relationships/slideLayout" Target="../slideLayouts/slideLayout2.xml"/><Relationship Id="rId6" Type="http://schemas.openxmlformats.org/officeDocument/2006/relationships/hyperlink" Target="https://www.youtube.com/watch?v=pGKQCGuB3NI" TargetMode="External"/><Relationship Id="rId5" Type="http://schemas.openxmlformats.org/officeDocument/2006/relationships/hyperlink" Target="https://www.youtube.com/watch?v=OIkrEtzC6P4" TargetMode="External"/><Relationship Id="rId4" Type="http://schemas.openxmlformats.org/officeDocument/2006/relationships/hyperlink" Target="https://www.youtube.com/watch?v=KbX6kPNdEU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eb.respondus.com/he/testbank/search/" TargetMode="External"/><Relationship Id="rId2" Type="http://schemas.openxmlformats.org/officeDocument/2006/relationships/hyperlink" Target="https://lakeland.instructure.com/courses/1455362/pages/importing-quiz-questions-into-canvas" TargetMode="External"/><Relationship Id="rId1" Type="http://schemas.openxmlformats.org/officeDocument/2006/relationships/slideLayout" Target="../slideLayouts/slideLayout2.xml"/><Relationship Id="rId4" Type="http://schemas.openxmlformats.org/officeDocument/2006/relationships/hyperlink" Target="https://www.youtube.com/watch?v=d_FaRlZU9g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ommunity.canvaslms.com/docs/DOC-15077-4152837155"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community.canvaslms.com/docs/DOC-10460-canvas-instructor-guide-table-of-contents#jive_content_id_New_Quizz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0334-86CC-4A30-9FAA-66B13DE54F0A}"/>
              </a:ext>
            </a:extLst>
          </p:cNvPr>
          <p:cNvSpPr>
            <a:spLocks noGrp="1"/>
          </p:cNvSpPr>
          <p:nvPr>
            <p:ph type="ctrTitle"/>
          </p:nvPr>
        </p:nvSpPr>
        <p:spPr>
          <a:xfrm>
            <a:off x="810001" y="1449148"/>
            <a:ext cx="10451557" cy="2898264"/>
          </a:xfrm>
        </p:spPr>
        <p:txBody>
          <a:bodyPr/>
          <a:lstStyle/>
          <a:p>
            <a:pPr algn="ctr"/>
            <a:r>
              <a:rPr lang="en-US" dirty="0"/>
              <a:t>Building effective quizzes in CANVAS</a:t>
            </a:r>
            <a:br>
              <a:rPr lang="en-US" dirty="0"/>
            </a:br>
            <a:br>
              <a:rPr lang="en-US" dirty="0"/>
            </a:br>
            <a:r>
              <a:rPr lang="en-US" sz="2000" dirty="0"/>
              <a:t>Presented at UW-Superior’s Enhancement Day</a:t>
            </a:r>
            <a:br>
              <a:rPr lang="en-US" sz="2000" dirty="0"/>
            </a:br>
            <a:r>
              <a:rPr lang="en-US" sz="2000" dirty="0"/>
              <a:t>January 16, 2020</a:t>
            </a:r>
            <a:endParaRPr lang="en-US" dirty="0"/>
          </a:p>
        </p:txBody>
      </p:sp>
      <p:sp>
        <p:nvSpPr>
          <p:cNvPr id="3" name="Subtitle 2">
            <a:extLst>
              <a:ext uri="{FF2B5EF4-FFF2-40B4-BE49-F238E27FC236}">
                <a16:creationId xmlns:a16="http://schemas.microsoft.com/office/drawing/2014/main" id="{C4F41915-916A-46E2-A59C-9F8A3952EFF7}"/>
              </a:ext>
            </a:extLst>
          </p:cNvPr>
          <p:cNvSpPr>
            <a:spLocks noGrp="1"/>
          </p:cNvSpPr>
          <p:nvPr>
            <p:ph type="subTitle" idx="1"/>
          </p:nvPr>
        </p:nvSpPr>
        <p:spPr/>
        <p:txBody>
          <a:bodyPr>
            <a:noAutofit/>
          </a:bodyPr>
          <a:lstStyle/>
          <a:p>
            <a:r>
              <a:rPr lang="en-US" sz="2800" dirty="0"/>
              <a:t>Steve Baule &amp; Stephanie Polkowski</a:t>
            </a:r>
          </a:p>
          <a:p>
            <a:r>
              <a:rPr lang="en-US" sz="2800" dirty="0"/>
              <a:t>Department of Education</a:t>
            </a:r>
          </a:p>
        </p:txBody>
      </p:sp>
    </p:spTree>
    <p:extLst>
      <p:ext uri="{BB962C8B-B14F-4D97-AF65-F5344CB8AC3E}">
        <p14:creationId xmlns:p14="http://schemas.microsoft.com/office/powerpoint/2010/main" val="74465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D2025-A7EC-4749-B267-07F6701A0496}"/>
              </a:ext>
            </a:extLst>
          </p:cNvPr>
          <p:cNvSpPr>
            <a:spLocks noGrp="1"/>
          </p:cNvSpPr>
          <p:nvPr>
            <p:ph type="title"/>
          </p:nvPr>
        </p:nvSpPr>
        <p:spPr/>
        <p:txBody>
          <a:bodyPr/>
          <a:lstStyle/>
          <a:p>
            <a:r>
              <a:rPr lang="en-US" dirty="0"/>
              <a:t>Due Dates and Access</a:t>
            </a:r>
          </a:p>
        </p:txBody>
      </p:sp>
      <p:pic>
        <p:nvPicPr>
          <p:cNvPr id="5" name="Content Placeholder 4">
            <a:extLst>
              <a:ext uri="{FF2B5EF4-FFF2-40B4-BE49-F238E27FC236}">
                <a16:creationId xmlns:a16="http://schemas.microsoft.com/office/drawing/2014/main" id="{49F24A34-4793-4D17-B79A-16994D71DA68}"/>
              </a:ext>
            </a:extLst>
          </p:cNvPr>
          <p:cNvPicPr>
            <a:picLocks noGrp="1" noChangeAspect="1"/>
          </p:cNvPicPr>
          <p:nvPr>
            <p:ph idx="1"/>
          </p:nvPr>
        </p:nvPicPr>
        <p:blipFill rotWithShape="1">
          <a:blip r:embed="rId2"/>
          <a:srcRect l="10625" t="76816" r="24318"/>
          <a:stretch/>
        </p:blipFill>
        <p:spPr>
          <a:xfrm>
            <a:off x="2978648" y="2168943"/>
            <a:ext cx="7053568" cy="4423094"/>
          </a:xfrm>
          <a:prstGeom prst="rect">
            <a:avLst/>
          </a:prstGeom>
        </p:spPr>
      </p:pic>
    </p:spTree>
    <p:extLst>
      <p:ext uri="{BB962C8B-B14F-4D97-AF65-F5344CB8AC3E}">
        <p14:creationId xmlns:p14="http://schemas.microsoft.com/office/powerpoint/2010/main" val="2176307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2D60-7CAD-4919-AB2A-6E0ABF277681}"/>
              </a:ext>
            </a:extLst>
          </p:cNvPr>
          <p:cNvSpPr>
            <a:spLocks noGrp="1"/>
          </p:cNvSpPr>
          <p:nvPr>
            <p:ph type="title"/>
          </p:nvPr>
        </p:nvSpPr>
        <p:spPr/>
        <p:txBody>
          <a:bodyPr/>
          <a:lstStyle/>
          <a:p>
            <a:r>
              <a:rPr lang="en-US" dirty="0"/>
              <a:t>Adding Questions</a:t>
            </a:r>
          </a:p>
        </p:txBody>
      </p:sp>
      <p:sp>
        <p:nvSpPr>
          <p:cNvPr id="3" name="Text Placeholder 2">
            <a:extLst>
              <a:ext uri="{FF2B5EF4-FFF2-40B4-BE49-F238E27FC236}">
                <a16:creationId xmlns:a16="http://schemas.microsoft.com/office/drawing/2014/main" id="{333021F9-1F2F-4E3D-A172-67BF688CFA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63053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C0B12-C557-41A3-8CE3-27E32592258E}"/>
              </a:ext>
            </a:extLst>
          </p:cNvPr>
          <p:cNvSpPr>
            <a:spLocks noGrp="1"/>
          </p:cNvSpPr>
          <p:nvPr>
            <p:ph type="title"/>
          </p:nvPr>
        </p:nvSpPr>
        <p:spPr/>
        <p:txBody>
          <a:bodyPr/>
          <a:lstStyle/>
          <a:p>
            <a:r>
              <a:rPr lang="en-US" dirty="0"/>
              <a:t>Three Ways to add Questions</a:t>
            </a:r>
          </a:p>
        </p:txBody>
      </p:sp>
      <p:sp>
        <p:nvSpPr>
          <p:cNvPr id="3" name="Content Placeholder 2">
            <a:extLst>
              <a:ext uri="{FF2B5EF4-FFF2-40B4-BE49-F238E27FC236}">
                <a16:creationId xmlns:a16="http://schemas.microsoft.com/office/drawing/2014/main" id="{FBA33F67-80BC-47E4-8F03-D1BD21C24B84}"/>
              </a:ext>
            </a:extLst>
          </p:cNvPr>
          <p:cNvSpPr>
            <a:spLocks noGrp="1"/>
          </p:cNvSpPr>
          <p:nvPr>
            <p:ph idx="1"/>
          </p:nvPr>
        </p:nvSpPr>
        <p:spPr/>
        <p:txBody>
          <a:bodyPr>
            <a:normAutofit/>
          </a:bodyPr>
          <a:lstStyle/>
          <a:p>
            <a:r>
              <a:rPr lang="en-US" sz="3600" dirty="0"/>
              <a:t>Individual Questions</a:t>
            </a:r>
          </a:p>
          <a:p>
            <a:r>
              <a:rPr lang="en-US" sz="3600" dirty="0"/>
              <a:t>Question Groups</a:t>
            </a:r>
          </a:p>
          <a:p>
            <a:r>
              <a:rPr lang="en-US" sz="3600" dirty="0"/>
              <a:t>Questions from a Question Bank</a:t>
            </a:r>
          </a:p>
        </p:txBody>
      </p:sp>
      <p:pic>
        <p:nvPicPr>
          <p:cNvPr id="5" name="Picture 4">
            <a:extLst>
              <a:ext uri="{FF2B5EF4-FFF2-40B4-BE49-F238E27FC236}">
                <a16:creationId xmlns:a16="http://schemas.microsoft.com/office/drawing/2014/main" id="{FB475743-F521-4B7F-8651-1A010C19733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29850" y="2222287"/>
            <a:ext cx="3555497" cy="4444371"/>
          </a:xfrm>
          <a:prstGeom prst="rect">
            <a:avLst/>
          </a:prstGeom>
        </p:spPr>
      </p:pic>
    </p:spTree>
    <p:extLst>
      <p:ext uri="{BB962C8B-B14F-4D97-AF65-F5344CB8AC3E}">
        <p14:creationId xmlns:p14="http://schemas.microsoft.com/office/powerpoint/2010/main" val="623612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4B3204-2CC8-46A2-85AF-990DB34B3F66}"/>
              </a:ext>
            </a:extLst>
          </p:cNvPr>
          <p:cNvPicPr>
            <a:picLocks noChangeAspect="1"/>
          </p:cNvPicPr>
          <p:nvPr/>
        </p:nvPicPr>
        <p:blipFill>
          <a:blip r:embed="rId2"/>
          <a:stretch>
            <a:fillRect/>
          </a:stretch>
        </p:blipFill>
        <p:spPr>
          <a:xfrm>
            <a:off x="733217" y="1261955"/>
            <a:ext cx="10725565" cy="4334089"/>
          </a:xfrm>
          <a:prstGeom prst="rect">
            <a:avLst/>
          </a:prstGeom>
        </p:spPr>
      </p:pic>
    </p:spTree>
    <p:extLst>
      <p:ext uri="{BB962C8B-B14F-4D97-AF65-F5344CB8AC3E}">
        <p14:creationId xmlns:p14="http://schemas.microsoft.com/office/powerpoint/2010/main" val="291597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CFC53D-71CE-416B-BB5A-C95516EE1262}"/>
              </a:ext>
            </a:extLst>
          </p:cNvPr>
          <p:cNvPicPr>
            <a:picLocks noChangeAspect="1"/>
          </p:cNvPicPr>
          <p:nvPr/>
        </p:nvPicPr>
        <p:blipFill rotWithShape="1">
          <a:blip r:embed="rId2"/>
          <a:srcRect l="20485" t="22555" r="53134" b="5593"/>
          <a:stretch/>
        </p:blipFill>
        <p:spPr>
          <a:xfrm>
            <a:off x="6096000" y="535954"/>
            <a:ext cx="3998795" cy="5786092"/>
          </a:xfrm>
          <a:prstGeom prst="rect">
            <a:avLst/>
          </a:prstGeom>
        </p:spPr>
      </p:pic>
      <p:sp>
        <p:nvSpPr>
          <p:cNvPr id="3" name="TextBox 2">
            <a:extLst>
              <a:ext uri="{FF2B5EF4-FFF2-40B4-BE49-F238E27FC236}">
                <a16:creationId xmlns:a16="http://schemas.microsoft.com/office/drawing/2014/main" id="{D0D437E7-D51A-436D-97D9-28021553E223}"/>
              </a:ext>
            </a:extLst>
          </p:cNvPr>
          <p:cNvSpPr txBox="1"/>
          <p:nvPr/>
        </p:nvSpPr>
        <p:spPr>
          <a:xfrm>
            <a:off x="846161" y="1705970"/>
            <a:ext cx="3942105" cy="707886"/>
          </a:xfrm>
          <a:prstGeom prst="rect">
            <a:avLst/>
          </a:prstGeom>
          <a:noFill/>
        </p:spPr>
        <p:txBody>
          <a:bodyPr wrap="none" rtlCol="0">
            <a:spAutoFit/>
          </a:bodyPr>
          <a:lstStyle/>
          <a:p>
            <a:r>
              <a:rPr lang="en-US" sz="4000" b="1" dirty="0"/>
              <a:t>Question Types</a:t>
            </a:r>
          </a:p>
        </p:txBody>
      </p:sp>
      <p:cxnSp>
        <p:nvCxnSpPr>
          <p:cNvPr id="5" name="Straight Arrow Connector 4">
            <a:extLst>
              <a:ext uri="{FF2B5EF4-FFF2-40B4-BE49-F238E27FC236}">
                <a16:creationId xmlns:a16="http://schemas.microsoft.com/office/drawing/2014/main" id="{0ED057E2-D0C3-451F-A21F-1C7770E337A1}"/>
              </a:ext>
            </a:extLst>
          </p:cNvPr>
          <p:cNvCxnSpPr>
            <a:cxnSpLocks/>
          </p:cNvCxnSpPr>
          <p:nvPr/>
        </p:nvCxnSpPr>
        <p:spPr>
          <a:xfrm flipV="1">
            <a:off x="5008728" y="1378425"/>
            <a:ext cx="2395008" cy="6814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65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F15A8B-4049-4E0B-95EC-2BC28AE7F078}"/>
              </a:ext>
            </a:extLst>
          </p:cNvPr>
          <p:cNvPicPr>
            <a:picLocks noChangeAspect="1"/>
          </p:cNvPicPr>
          <p:nvPr/>
        </p:nvPicPr>
        <p:blipFill rotWithShape="1">
          <a:blip r:embed="rId3"/>
          <a:srcRect r="788" b="66766"/>
          <a:stretch/>
        </p:blipFill>
        <p:spPr>
          <a:xfrm>
            <a:off x="4180764" y="736979"/>
            <a:ext cx="6695057" cy="2279171"/>
          </a:xfrm>
          <a:prstGeom prst="rect">
            <a:avLst/>
          </a:prstGeom>
        </p:spPr>
      </p:pic>
      <p:pic>
        <p:nvPicPr>
          <p:cNvPr id="6" name="Picture 5">
            <a:extLst>
              <a:ext uri="{FF2B5EF4-FFF2-40B4-BE49-F238E27FC236}">
                <a16:creationId xmlns:a16="http://schemas.microsoft.com/office/drawing/2014/main" id="{E591DC03-FD16-4C83-970F-E3AD8778C357}"/>
              </a:ext>
            </a:extLst>
          </p:cNvPr>
          <p:cNvPicPr>
            <a:picLocks noChangeAspect="1"/>
          </p:cNvPicPr>
          <p:nvPr/>
        </p:nvPicPr>
        <p:blipFill rotWithShape="1">
          <a:blip r:embed="rId3"/>
          <a:srcRect t="61691"/>
          <a:stretch/>
        </p:blipFill>
        <p:spPr>
          <a:xfrm>
            <a:off x="4180764" y="3333465"/>
            <a:ext cx="6748204" cy="2627195"/>
          </a:xfrm>
          <a:prstGeom prst="rect">
            <a:avLst/>
          </a:prstGeom>
        </p:spPr>
      </p:pic>
      <p:sp>
        <p:nvSpPr>
          <p:cNvPr id="7" name="TextBox 6">
            <a:extLst>
              <a:ext uri="{FF2B5EF4-FFF2-40B4-BE49-F238E27FC236}">
                <a16:creationId xmlns:a16="http://schemas.microsoft.com/office/drawing/2014/main" id="{EDD866AE-4EC5-4739-8E6C-1499DDA888ED}"/>
              </a:ext>
            </a:extLst>
          </p:cNvPr>
          <p:cNvSpPr txBox="1"/>
          <p:nvPr/>
        </p:nvSpPr>
        <p:spPr>
          <a:xfrm>
            <a:off x="429728" y="982639"/>
            <a:ext cx="3391645" cy="3170099"/>
          </a:xfrm>
          <a:prstGeom prst="rect">
            <a:avLst/>
          </a:prstGeom>
          <a:noFill/>
        </p:spPr>
        <p:txBody>
          <a:bodyPr wrap="square" rtlCol="0">
            <a:spAutoFit/>
          </a:bodyPr>
          <a:lstStyle/>
          <a:p>
            <a:r>
              <a:rPr lang="en-US" sz="4000" b="1" dirty="0"/>
              <a:t>Answer fields change by question type</a:t>
            </a:r>
          </a:p>
        </p:txBody>
      </p:sp>
      <p:cxnSp>
        <p:nvCxnSpPr>
          <p:cNvPr id="8" name="Straight Arrow Connector 7">
            <a:extLst>
              <a:ext uri="{FF2B5EF4-FFF2-40B4-BE49-F238E27FC236}">
                <a16:creationId xmlns:a16="http://schemas.microsoft.com/office/drawing/2014/main" id="{978E0840-A3AC-4586-8E45-D21E6F5C7C56}"/>
              </a:ext>
            </a:extLst>
          </p:cNvPr>
          <p:cNvCxnSpPr>
            <a:cxnSpLocks/>
          </p:cNvCxnSpPr>
          <p:nvPr/>
        </p:nvCxnSpPr>
        <p:spPr>
          <a:xfrm>
            <a:off x="2220035" y="3752235"/>
            <a:ext cx="2147249" cy="6696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87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A4309-16AB-42A8-B2DC-B1DA195DAB36}"/>
              </a:ext>
            </a:extLst>
          </p:cNvPr>
          <p:cNvPicPr>
            <a:picLocks noChangeAspect="1"/>
          </p:cNvPicPr>
          <p:nvPr/>
        </p:nvPicPr>
        <p:blipFill rotWithShape="1">
          <a:blip r:embed="rId2"/>
          <a:srcRect b="63223"/>
          <a:stretch/>
        </p:blipFill>
        <p:spPr>
          <a:xfrm>
            <a:off x="381226" y="378032"/>
            <a:ext cx="5134203" cy="2261495"/>
          </a:xfrm>
          <a:prstGeom prst="rect">
            <a:avLst/>
          </a:prstGeom>
        </p:spPr>
      </p:pic>
      <p:pic>
        <p:nvPicPr>
          <p:cNvPr id="3" name="Picture 2">
            <a:extLst>
              <a:ext uri="{FF2B5EF4-FFF2-40B4-BE49-F238E27FC236}">
                <a16:creationId xmlns:a16="http://schemas.microsoft.com/office/drawing/2014/main" id="{C2B07034-60DC-45BD-843F-9D12922DC688}"/>
              </a:ext>
            </a:extLst>
          </p:cNvPr>
          <p:cNvPicPr>
            <a:picLocks noChangeAspect="1"/>
          </p:cNvPicPr>
          <p:nvPr/>
        </p:nvPicPr>
        <p:blipFill rotWithShape="1">
          <a:blip r:embed="rId2"/>
          <a:srcRect t="54858" r="2738"/>
          <a:stretch/>
        </p:blipFill>
        <p:spPr>
          <a:xfrm>
            <a:off x="4789714" y="2562556"/>
            <a:ext cx="7021060" cy="3902898"/>
          </a:xfrm>
          <a:prstGeom prst="rect">
            <a:avLst/>
          </a:prstGeom>
        </p:spPr>
      </p:pic>
    </p:spTree>
    <p:extLst>
      <p:ext uri="{BB962C8B-B14F-4D97-AF65-F5344CB8AC3E}">
        <p14:creationId xmlns:p14="http://schemas.microsoft.com/office/powerpoint/2010/main" val="4162574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EEC4-E249-4B03-9ED3-023C5879FEC4}"/>
              </a:ext>
            </a:extLst>
          </p:cNvPr>
          <p:cNvSpPr>
            <a:spLocks noGrp="1"/>
          </p:cNvSpPr>
          <p:nvPr>
            <p:ph type="title"/>
          </p:nvPr>
        </p:nvSpPr>
        <p:spPr/>
        <p:txBody>
          <a:bodyPr/>
          <a:lstStyle/>
          <a:p>
            <a:r>
              <a:rPr lang="en-US" dirty="0"/>
              <a:t>Question Group</a:t>
            </a:r>
          </a:p>
        </p:txBody>
      </p:sp>
      <p:sp>
        <p:nvSpPr>
          <p:cNvPr id="3" name="Content Placeholder 2">
            <a:extLst>
              <a:ext uri="{FF2B5EF4-FFF2-40B4-BE49-F238E27FC236}">
                <a16:creationId xmlns:a16="http://schemas.microsoft.com/office/drawing/2014/main" id="{3FEC2190-D820-4E32-B625-0660B62B33ED}"/>
              </a:ext>
            </a:extLst>
          </p:cNvPr>
          <p:cNvSpPr>
            <a:spLocks noGrp="1"/>
          </p:cNvSpPr>
          <p:nvPr>
            <p:ph idx="1"/>
          </p:nvPr>
        </p:nvSpPr>
        <p:spPr/>
        <p:txBody>
          <a:bodyPr>
            <a:normAutofit/>
          </a:bodyPr>
          <a:lstStyle/>
          <a:p>
            <a:r>
              <a:rPr lang="en-US" sz="3200" dirty="0"/>
              <a:t>Allows you to place individual questions within a group. </a:t>
            </a:r>
          </a:p>
          <a:p>
            <a:r>
              <a:rPr lang="en-US" sz="3200" dirty="0"/>
              <a:t>This allows you to select how many of the questions each student will receive</a:t>
            </a:r>
          </a:p>
        </p:txBody>
      </p:sp>
    </p:spTree>
    <p:extLst>
      <p:ext uri="{BB962C8B-B14F-4D97-AF65-F5344CB8AC3E}">
        <p14:creationId xmlns:p14="http://schemas.microsoft.com/office/powerpoint/2010/main" val="2875697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DAFCA5-1E50-4678-A6FE-391E1B51D355}"/>
              </a:ext>
            </a:extLst>
          </p:cNvPr>
          <p:cNvPicPr>
            <a:picLocks noChangeAspect="1"/>
          </p:cNvPicPr>
          <p:nvPr/>
        </p:nvPicPr>
        <p:blipFill>
          <a:blip r:embed="rId2"/>
          <a:stretch>
            <a:fillRect/>
          </a:stretch>
        </p:blipFill>
        <p:spPr>
          <a:xfrm>
            <a:off x="1199108" y="820749"/>
            <a:ext cx="9793783" cy="5216502"/>
          </a:xfrm>
          <a:prstGeom prst="rect">
            <a:avLst/>
          </a:prstGeom>
        </p:spPr>
      </p:pic>
    </p:spTree>
    <p:extLst>
      <p:ext uri="{BB962C8B-B14F-4D97-AF65-F5344CB8AC3E}">
        <p14:creationId xmlns:p14="http://schemas.microsoft.com/office/powerpoint/2010/main" val="393445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4B1E29-4ED3-45A0-B086-6C979011E925}"/>
              </a:ext>
            </a:extLst>
          </p:cNvPr>
          <p:cNvPicPr>
            <a:picLocks noChangeAspect="1"/>
          </p:cNvPicPr>
          <p:nvPr/>
        </p:nvPicPr>
        <p:blipFill>
          <a:blip r:embed="rId2"/>
          <a:stretch>
            <a:fillRect/>
          </a:stretch>
        </p:blipFill>
        <p:spPr>
          <a:xfrm>
            <a:off x="1494971" y="391236"/>
            <a:ext cx="9044441" cy="5971464"/>
          </a:xfrm>
          <a:prstGeom prst="rect">
            <a:avLst/>
          </a:prstGeom>
        </p:spPr>
      </p:pic>
    </p:spTree>
    <p:extLst>
      <p:ext uri="{BB962C8B-B14F-4D97-AF65-F5344CB8AC3E}">
        <p14:creationId xmlns:p14="http://schemas.microsoft.com/office/powerpoint/2010/main" val="699489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FBD4-FBE7-4D4E-8D22-9CB947F8A002}"/>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D54066DC-8740-43BF-AB4A-5AC18265D78E}"/>
              </a:ext>
            </a:extLst>
          </p:cNvPr>
          <p:cNvSpPr>
            <a:spLocks noGrp="1"/>
          </p:cNvSpPr>
          <p:nvPr>
            <p:ph idx="1"/>
          </p:nvPr>
        </p:nvSpPr>
        <p:spPr>
          <a:xfrm>
            <a:off x="832512" y="2606722"/>
            <a:ext cx="10532061" cy="3647861"/>
          </a:xfrm>
        </p:spPr>
        <p:txBody>
          <a:bodyPr>
            <a:normAutofit lnSpcReduction="10000"/>
          </a:bodyPr>
          <a:lstStyle/>
          <a:p>
            <a:pPr marL="0" indent="0">
              <a:buNone/>
            </a:pPr>
            <a:r>
              <a:rPr lang="en-US" sz="2800" b="1" dirty="0"/>
              <a:t>This presentation will walk participants through building a quiz in CANVAS. It will cover the various aspects:</a:t>
            </a:r>
          </a:p>
          <a:p>
            <a:r>
              <a:rPr lang="en-US" sz="2800" dirty="0"/>
              <a:t>setting a quiz up</a:t>
            </a:r>
          </a:p>
          <a:p>
            <a:r>
              <a:rPr lang="en-US" sz="2800" dirty="0"/>
              <a:t>determining how to set time and randomization parameters</a:t>
            </a:r>
          </a:p>
          <a:p>
            <a:r>
              <a:rPr lang="en-US" sz="2800" dirty="0"/>
              <a:t>provide for alternative “correct answers”</a:t>
            </a:r>
          </a:p>
          <a:p>
            <a:r>
              <a:rPr lang="en-US" sz="2800" dirty="0"/>
              <a:t>best practices in developing online quizzes</a:t>
            </a:r>
            <a:endParaRPr lang="en-US" dirty="0"/>
          </a:p>
        </p:txBody>
      </p:sp>
    </p:spTree>
    <p:extLst>
      <p:ext uri="{BB962C8B-B14F-4D97-AF65-F5344CB8AC3E}">
        <p14:creationId xmlns:p14="http://schemas.microsoft.com/office/powerpoint/2010/main" val="1202220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C5A168-4920-4B5F-8499-01E2666E65F8}"/>
              </a:ext>
            </a:extLst>
          </p:cNvPr>
          <p:cNvPicPr>
            <a:picLocks noChangeAspect="1"/>
          </p:cNvPicPr>
          <p:nvPr/>
        </p:nvPicPr>
        <p:blipFill>
          <a:blip r:embed="rId2"/>
          <a:stretch>
            <a:fillRect/>
          </a:stretch>
        </p:blipFill>
        <p:spPr>
          <a:xfrm>
            <a:off x="2374709" y="713217"/>
            <a:ext cx="6437053" cy="5735350"/>
          </a:xfrm>
          <a:prstGeom prst="rect">
            <a:avLst/>
          </a:prstGeom>
        </p:spPr>
      </p:pic>
    </p:spTree>
    <p:extLst>
      <p:ext uri="{BB962C8B-B14F-4D97-AF65-F5344CB8AC3E}">
        <p14:creationId xmlns:p14="http://schemas.microsoft.com/office/powerpoint/2010/main" val="189949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E556-8FDA-4CA7-A17E-06DF4B661272}"/>
              </a:ext>
            </a:extLst>
          </p:cNvPr>
          <p:cNvSpPr>
            <a:spLocks noGrp="1"/>
          </p:cNvSpPr>
          <p:nvPr>
            <p:ph type="title"/>
          </p:nvPr>
        </p:nvSpPr>
        <p:spPr/>
        <p:txBody>
          <a:bodyPr/>
          <a:lstStyle/>
          <a:p>
            <a:r>
              <a:rPr lang="en-US" dirty="0"/>
              <a:t>Some Cautions</a:t>
            </a:r>
          </a:p>
        </p:txBody>
      </p:sp>
      <p:sp>
        <p:nvSpPr>
          <p:cNvPr id="3" name="Content Placeholder 2">
            <a:extLst>
              <a:ext uri="{FF2B5EF4-FFF2-40B4-BE49-F238E27FC236}">
                <a16:creationId xmlns:a16="http://schemas.microsoft.com/office/drawing/2014/main" id="{2A987209-889F-4C3D-9C63-0A128C9F564B}"/>
              </a:ext>
            </a:extLst>
          </p:cNvPr>
          <p:cNvSpPr>
            <a:spLocks noGrp="1"/>
          </p:cNvSpPr>
          <p:nvPr>
            <p:ph idx="1"/>
          </p:nvPr>
        </p:nvSpPr>
        <p:spPr>
          <a:xfrm>
            <a:off x="810000" y="2645367"/>
            <a:ext cx="10554574" cy="3636511"/>
          </a:xfrm>
        </p:spPr>
        <p:txBody>
          <a:bodyPr/>
          <a:lstStyle/>
          <a:p>
            <a:r>
              <a:rPr lang="en-US" sz="2800" dirty="0"/>
              <a:t>Analytics are not available for quizzes over 100 questions</a:t>
            </a:r>
          </a:p>
          <a:p>
            <a:r>
              <a:rPr lang="en-US" sz="2800" dirty="0"/>
              <a:t>Analytics is available for up to 1000 attempts (for those with multiple attempts)</a:t>
            </a:r>
          </a:p>
          <a:p>
            <a:r>
              <a:rPr lang="en-US" sz="2800" dirty="0"/>
              <a:t>Some grade analysis requires at least five student responses</a:t>
            </a:r>
          </a:p>
          <a:p>
            <a:endParaRPr lang="en-US" dirty="0"/>
          </a:p>
          <a:p>
            <a:endParaRPr lang="en-US" dirty="0"/>
          </a:p>
        </p:txBody>
      </p:sp>
    </p:spTree>
    <p:extLst>
      <p:ext uri="{BB962C8B-B14F-4D97-AF65-F5344CB8AC3E}">
        <p14:creationId xmlns:p14="http://schemas.microsoft.com/office/powerpoint/2010/main" val="2192557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03A7-60BE-4AC0-B90C-E4BA287E8527}"/>
              </a:ext>
            </a:extLst>
          </p:cNvPr>
          <p:cNvSpPr>
            <a:spLocks noGrp="1"/>
          </p:cNvSpPr>
          <p:nvPr>
            <p:ph type="title"/>
          </p:nvPr>
        </p:nvSpPr>
        <p:spPr/>
        <p:txBody>
          <a:bodyPr/>
          <a:lstStyle/>
          <a:p>
            <a:r>
              <a:rPr lang="en-US" dirty="0"/>
              <a:t>CANVAS Quiz Analytics</a:t>
            </a:r>
          </a:p>
        </p:txBody>
      </p:sp>
    </p:spTree>
    <p:extLst>
      <p:ext uri="{BB962C8B-B14F-4D97-AF65-F5344CB8AC3E}">
        <p14:creationId xmlns:p14="http://schemas.microsoft.com/office/powerpoint/2010/main" val="224423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9021-C576-45E1-9F90-A86F7CB1CEBB}"/>
              </a:ext>
            </a:extLst>
          </p:cNvPr>
          <p:cNvSpPr>
            <a:spLocks noGrp="1"/>
          </p:cNvSpPr>
          <p:nvPr>
            <p:ph type="title"/>
          </p:nvPr>
        </p:nvSpPr>
        <p:spPr/>
        <p:txBody>
          <a:bodyPr/>
          <a:lstStyle/>
          <a:p>
            <a:r>
              <a:rPr lang="en-US" dirty="0"/>
              <a:t>Student Analytics Report </a:t>
            </a:r>
          </a:p>
        </p:txBody>
      </p:sp>
      <p:sp>
        <p:nvSpPr>
          <p:cNvPr id="3" name="Content Placeholder 2">
            <a:extLst>
              <a:ext uri="{FF2B5EF4-FFF2-40B4-BE49-F238E27FC236}">
                <a16:creationId xmlns:a16="http://schemas.microsoft.com/office/drawing/2014/main" id="{E8280E8E-4F5F-4F75-8129-383B94F0113B}"/>
              </a:ext>
            </a:extLst>
          </p:cNvPr>
          <p:cNvSpPr>
            <a:spLocks noGrp="1"/>
          </p:cNvSpPr>
          <p:nvPr>
            <p:ph idx="1"/>
          </p:nvPr>
        </p:nvSpPr>
        <p:spPr>
          <a:xfrm>
            <a:off x="2095500" y="2286000"/>
            <a:ext cx="7876801" cy="3636510"/>
          </a:xfrm>
        </p:spPr>
        <p:txBody>
          <a:bodyPr>
            <a:normAutofit/>
          </a:bodyPr>
          <a:lstStyle/>
          <a:p>
            <a:r>
              <a:rPr lang="en-US" sz="2400" dirty="0"/>
              <a:t>A CSV file including all student answers identified as correct or incorrect</a:t>
            </a:r>
          </a:p>
          <a:p>
            <a:r>
              <a:rPr lang="en-US" sz="2400" dirty="0"/>
              <a:t>N correct for each student</a:t>
            </a:r>
          </a:p>
          <a:p>
            <a:r>
              <a:rPr lang="en-US" sz="2400" dirty="0"/>
              <a:t>N incorrect for each student</a:t>
            </a:r>
          </a:p>
          <a:p>
            <a:r>
              <a:rPr lang="en-US" sz="2400" dirty="0"/>
              <a:t>Total score for each student </a:t>
            </a:r>
          </a:p>
        </p:txBody>
      </p:sp>
    </p:spTree>
    <p:extLst>
      <p:ext uri="{BB962C8B-B14F-4D97-AF65-F5344CB8AC3E}">
        <p14:creationId xmlns:p14="http://schemas.microsoft.com/office/powerpoint/2010/main" val="556789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9DC7D-43D6-48C2-A4B3-CD1E3074D85A}"/>
              </a:ext>
            </a:extLst>
          </p:cNvPr>
          <p:cNvSpPr>
            <a:spLocks noGrp="1"/>
          </p:cNvSpPr>
          <p:nvPr>
            <p:ph type="title"/>
          </p:nvPr>
        </p:nvSpPr>
        <p:spPr/>
        <p:txBody>
          <a:bodyPr/>
          <a:lstStyle/>
          <a:p>
            <a:r>
              <a:rPr lang="en-US" dirty="0"/>
              <a:t>Item Analysis Report</a:t>
            </a:r>
          </a:p>
        </p:txBody>
      </p:sp>
      <p:sp>
        <p:nvSpPr>
          <p:cNvPr id="4" name="Content Placeholder 3">
            <a:extLst>
              <a:ext uri="{FF2B5EF4-FFF2-40B4-BE49-F238E27FC236}">
                <a16:creationId xmlns:a16="http://schemas.microsoft.com/office/drawing/2014/main" id="{51D31950-6E44-4C8A-982E-55A56E74326F}"/>
              </a:ext>
            </a:extLst>
          </p:cNvPr>
          <p:cNvSpPr>
            <a:spLocks noGrp="1"/>
          </p:cNvSpPr>
          <p:nvPr>
            <p:ph sz="half" idx="2"/>
          </p:nvPr>
        </p:nvSpPr>
        <p:spPr>
          <a:xfrm>
            <a:off x="1924051" y="2343150"/>
            <a:ext cx="8258174" cy="4067662"/>
          </a:xfrm>
        </p:spPr>
        <p:txBody>
          <a:bodyPr>
            <a:normAutofit lnSpcReduction="10000"/>
          </a:bodyPr>
          <a:lstStyle/>
          <a:p>
            <a:r>
              <a:rPr lang="en-US" dirty="0"/>
              <a:t>question ID </a:t>
            </a:r>
          </a:p>
          <a:p>
            <a:r>
              <a:rPr lang="en-US" dirty="0"/>
              <a:t>question title </a:t>
            </a:r>
          </a:p>
          <a:p>
            <a:r>
              <a:rPr lang="en-US" dirty="0"/>
              <a:t>answered student count </a:t>
            </a:r>
          </a:p>
          <a:p>
            <a:r>
              <a:rPr lang="en-US" dirty="0"/>
              <a:t>top student count (students in the top 27%)</a:t>
            </a:r>
          </a:p>
          <a:p>
            <a:r>
              <a:rPr lang="en-US" dirty="0"/>
              <a:t>middle student count (students in the middle 46%)</a:t>
            </a:r>
          </a:p>
          <a:p>
            <a:r>
              <a:rPr lang="en-US" dirty="0"/>
              <a:t>bottom student count (students in the bottom 27%) </a:t>
            </a:r>
          </a:p>
          <a:p>
            <a:r>
              <a:rPr lang="en-US" dirty="0"/>
              <a:t>quiz question count (total number of quiz questions) </a:t>
            </a:r>
          </a:p>
          <a:p>
            <a:r>
              <a:rPr lang="en-US" dirty="0"/>
              <a:t>correct student count (number of total students who got the answer right)</a:t>
            </a:r>
          </a:p>
          <a:p>
            <a:r>
              <a:rPr lang="en-US" dirty="0"/>
              <a:t>wrong student count (number of total students who got the answer wrong)</a:t>
            </a:r>
          </a:p>
        </p:txBody>
      </p:sp>
    </p:spTree>
    <p:extLst>
      <p:ext uri="{BB962C8B-B14F-4D97-AF65-F5344CB8AC3E}">
        <p14:creationId xmlns:p14="http://schemas.microsoft.com/office/powerpoint/2010/main" val="4177318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F821E-4353-4785-B577-CEF748D00AC4}"/>
              </a:ext>
            </a:extLst>
          </p:cNvPr>
          <p:cNvSpPr>
            <a:spLocks noGrp="1"/>
          </p:cNvSpPr>
          <p:nvPr>
            <p:ph type="title"/>
          </p:nvPr>
        </p:nvSpPr>
        <p:spPr/>
        <p:txBody>
          <a:bodyPr/>
          <a:lstStyle/>
          <a:p>
            <a:r>
              <a:rPr lang="en-US" dirty="0"/>
              <a:t>Item Analysis, cont. </a:t>
            </a:r>
          </a:p>
        </p:txBody>
      </p:sp>
      <p:sp>
        <p:nvSpPr>
          <p:cNvPr id="3" name="Content Placeholder 2">
            <a:extLst>
              <a:ext uri="{FF2B5EF4-FFF2-40B4-BE49-F238E27FC236}">
                <a16:creationId xmlns:a16="http://schemas.microsoft.com/office/drawing/2014/main" id="{FECE33EB-EB0F-41ED-80C6-7743B5469CC1}"/>
              </a:ext>
            </a:extLst>
          </p:cNvPr>
          <p:cNvSpPr>
            <a:spLocks noGrp="1"/>
          </p:cNvSpPr>
          <p:nvPr>
            <p:ph idx="1"/>
          </p:nvPr>
        </p:nvSpPr>
        <p:spPr>
          <a:xfrm>
            <a:off x="2333998" y="2222287"/>
            <a:ext cx="7524003" cy="4521413"/>
          </a:xfrm>
        </p:spPr>
        <p:txBody>
          <a:bodyPr>
            <a:normAutofit fontScale="92500" lnSpcReduction="10000"/>
          </a:bodyPr>
          <a:lstStyle/>
          <a:p>
            <a:r>
              <a:rPr lang="en-US" dirty="0"/>
              <a:t> correct student ratio (ratio of students who got the answer right) </a:t>
            </a:r>
          </a:p>
          <a:p>
            <a:r>
              <a:rPr lang="en-US" dirty="0"/>
              <a:t>wrong student ratio (ratio of students who got the answer wrong) </a:t>
            </a:r>
          </a:p>
          <a:p>
            <a:r>
              <a:rPr lang="en-US" dirty="0"/>
              <a:t>correct top student count (students in the top 27% who got the answer right)</a:t>
            </a:r>
          </a:p>
          <a:p>
            <a:r>
              <a:rPr lang="en-US" dirty="0"/>
              <a:t>correct middle student count (students in the middle 46% who got the answer right)</a:t>
            </a:r>
          </a:p>
          <a:p>
            <a:r>
              <a:rPr lang="en-US" dirty="0"/>
              <a:t>correct bottom student count (students in the bottom 27% who got the answer right) </a:t>
            </a:r>
          </a:p>
          <a:p>
            <a:r>
              <a:rPr lang="en-US" dirty="0"/>
              <a:t>variance (of scores on this question)</a:t>
            </a:r>
          </a:p>
          <a:p>
            <a:r>
              <a:rPr lang="en-US" dirty="0"/>
              <a:t>standard deviation (of scores on this question) difficulty index </a:t>
            </a:r>
          </a:p>
          <a:p>
            <a:r>
              <a:rPr lang="en-US" dirty="0"/>
              <a:t>alpha score (for the whole exam) </a:t>
            </a:r>
          </a:p>
          <a:p>
            <a:r>
              <a:rPr lang="en-US" dirty="0"/>
              <a:t>point biserial of the correct answer (reliability index) </a:t>
            </a:r>
          </a:p>
          <a:p>
            <a:r>
              <a:rPr lang="en-US" dirty="0"/>
              <a:t>point biserial of the first incorrect answer or distractor (followed by the second, etc.)</a:t>
            </a:r>
          </a:p>
        </p:txBody>
      </p:sp>
    </p:spTree>
    <p:extLst>
      <p:ext uri="{BB962C8B-B14F-4D97-AF65-F5344CB8AC3E}">
        <p14:creationId xmlns:p14="http://schemas.microsoft.com/office/powerpoint/2010/main" val="2326468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018C-BA00-4B59-838C-A68DB5053DB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802B81E-50ED-4926-A713-48686A89CBD2}"/>
              </a:ext>
            </a:extLst>
          </p:cNvPr>
          <p:cNvSpPr>
            <a:spLocks noGrp="1"/>
          </p:cNvSpPr>
          <p:nvPr>
            <p:ph idx="1"/>
          </p:nvPr>
        </p:nvSpPr>
        <p:spPr>
          <a:xfrm>
            <a:off x="818710" y="2358765"/>
            <a:ext cx="10571997" cy="4188525"/>
          </a:xfrm>
        </p:spPr>
        <p:txBody>
          <a:bodyPr>
            <a:normAutofit fontScale="70000" lnSpcReduction="20000"/>
          </a:bodyPr>
          <a:lstStyle/>
          <a:p>
            <a:r>
              <a:rPr lang="en-US" sz="2400" dirty="0"/>
              <a:t>CANVAS. (2017, April 19). What options can I set in a quiz? Retrieved from </a:t>
            </a:r>
            <a:r>
              <a:rPr lang="en-US" sz="2400" dirty="0">
                <a:hlinkClick r:id="rId2"/>
              </a:rPr>
              <a:t>https://community.canvaslms.com/docs/DOC-10152-415241475</a:t>
            </a:r>
            <a:r>
              <a:rPr lang="en-US" sz="2400" dirty="0"/>
              <a:t>.  </a:t>
            </a:r>
          </a:p>
          <a:p>
            <a:r>
              <a:rPr lang="en-US" sz="2400" dirty="0"/>
              <a:t>CANVAS. (2019, May 29). Quiz settings to maximize security. Retrieved from </a:t>
            </a:r>
            <a:r>
              <a:rPr lang="en-US" sz="2400" dirty="0">
                <a:hlinkClick r:id="rId3"/>
              </a:rPr>
              <a:t>https://community.canvaslms.com/docs/DOC-3313-quiz-settings-to-maximize-security</a:t>
            </a:r>
            <a:r>
              <a:rPr lang="en-US" sz="2400" dirty="0"/>
              <a:t>.</a:t>
            </a:r>
          </a:p>
          <a:p>
            <a:r>
              <a:rPr lang="en-US" sz="2400" dirty="0"/>
              <a:t>Glen Oaks Faculty. (2017, March 21). Building a quiz in CANVAS that decreases cheating. Retrieved from </a:t>
            </a:r>
            <a:r>
              <a:rPr lang="en-US" sz="2400" dirty="0">
                <a:hlinkClick r:id="rId4"/>
              </a:rPr>
              <a:t>https://www.youtube.com/watch?v=KbX6kPNdEUg</a:t>
            </a:r>
            <a:r>
              <a:rPr lang="en-US" sz="2400" dirty="0"/>
              <a:t>.</a:t>
            </a:r>
          </a:p>
          <a:p>
            <a:r>
              <a:rPr lang="en-US" sz="2400" dirty="0" err="1"/>
              <a:t>Gniffke</a:t>
            </a:r>
            <a:r>
              <a:rPr lang="en-US" sz="2400" dirty="0"/>
              <a:t>, D. (2016, August 27). Canvas  - how to use question banks with quizzes. Retrieved from </a:t>
            </a:r>
            <a:r>
              <a:rPr lang="en-US" sz="2400" dirty="0">
                <a:hlinkClick r:id="rId5"/>
              </a:rPr>
              <a:t>https://www.youtube.com/watch?v=OIkrEtzC6P4</a:t>
            </a:r>
            <a:r>
              <a:rPr lang="en-US" sz="2400" dirty="0"/>
              <a:t>. </a:t>
            </a:r>
          </a:p>
          <a:p>
            <a:r>
              <a:rPr lang="en-US" sz="2400" dirty="0"/>
              <a:t>Johnston, J. (2016, September 9). Creating a quiz in CANVAS. Retrieved from </a:t>
            </a:r>
            <a:r>
              <a:rPr lang="en-US" sz="2400" dirty="0">
                <a:hlinkClick r:id="rId6"/>
              </a:rPr>
              <a:t>https://www.youtube.com/watch?v=pGKQCGuB3NI</a:t>
            </a:r>
            <a:r>
              <a:rPr lang="en-US" sz="2400" dirty="0"/>
              <a:t>. </a:t>
            </a:r>
          </a:p>
          <a:p>
            <a:r>
              <a:rPr lang="en-US" sz="2400" dirty="0"/>
              <a:t>Kansas State. (2018). Designing better quizzes: Ideas for rethinking your quizzes. Madison, WI Magna Publications. Retrieved from </a:t>
            </a:r>
            <a:r>
              <a:rPr lang="en-US" sz="2400" dirty="0">
                <a:hlinkClick r:id="rId7"/>
              </a:rPr>
              <a:t>https://www.k-state.edu/assessment/toolkit/measurement/Special-Report-designing-better-quizzes.pdf</a:t>
            </a:r>
            <a:r>
              <a:rPr lang="en-US" sz="2400" dirty="0"/>
              <a:t>. </a:t>
            </a:r>
          </a:p>
        </p:txBody>
      </p:sp>
    </p:spTree>
    <p:extLst>
      <p:ext uri="{BB962C8B-B14F-4D97-AF65-F5344CB8AC3E}">
        <p14:creationId xmlns:p14="http://schemas.microsoft.com/office/powerpoint/2010/main" val="1698478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018C-BA00-4B59-838C-A68DB5053DB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802B81E-50ED-4926-A713-48686A89CBD2}"/>
              </a:ext>
            </a:extLst>
          </p:cNvPr>
          <p:cNvSpPr>
            <a:spLocks noGrp="1"/>
          </p:cNvSpPr>
          <p:nvPr>
            <p:ph idx="1"/>
          </p:nvPr>
        </p:nvSpPr>
        <p:spPr>
          <a:xfrm>
            <a:off x="818710" y="2358765"/>
            <a:ext cx="10571997" cy="4188525"/>
          </a:xfrm>
        </p:spPr>
        <p:txBody>
          <a:bodyPr>
            <a:normAutofit/>
          </a:bodyPr>
          <a:lstStyle/>
          <a:p>
            <a:r>
              <a:rPr lang="en-US" sz="2400" dirty="0"/>
              <a:t>Lake Land College. (2019). Importing quiz questions into CANVAS. ISS Tutorials. Retrieved from </a:t>
            </a:r>
            <a:r>
              <a:rPr lang="en-US" sz="2400" dirty="0">
                <a:hlinkClick r:id="rId2"/>
              </a:rPr>
              <a:t>https://lakeland.instructure.com/courses/1455362/pages/importing-quiz-questions-into-canvas</a:t>
            </a:r>
            <a:r>
              <a:rPr lang="en-US" sz="2400" dirty="0"/>
              <a:t>. </a:t>
            </a:r>
          </a:p>
          <a:p>
            <a:r>
              <a:rPr lang="en-US" sz="2400" dirty="0" err="1"/>
              <a:t>Respondus</a:t>
            </a:r>
            <a:r>
              <a:rPr lang="en-US" sz="2400" dirty="0"/>
              <a:t>: Assessment tools for learning systems. (2019). Retrieved from </a:t>
            </a:r>
            <a:r>
              <a:rPr lang="en-US" sz="2400" dirty="0">
                <a:hlinkClick r:id="rId3"/>
              </a:rPr>
              <a:t>https://web.respondus.com/he/testbank/search/</a:t>
            </a:r>
            <a:r>
              <a:rPr lang="en-US" sz="2400" dirty="0"/>
              <a:t>. </a:t>
            </a:r>
          </a:p>
          <a:p>
            <a:r>
              <a:rPr lang="en-US" sz="2400" dirty="0"/>
              <a:t>3A Ninjas. (2016, August 11). Importing </a:t>
            </a:r>
            <a:r>
              <a:rPr lang="en-US" sz="2400" dirty="0" err="1"/>
              <a:t>testbanks</a:t>
            </a:r>
            <a:r>
              <a:rPr lang="en-US" sz="2400" dirty="0"/>
              <a:t> into Canvas. Retrieved from </a:t>
            </a:r>
            <a:r>
              <a:rPr lang="en-US" sz="2400" dirty="0">
                <a:hlinkClick r:id="rId4"/>
              </a:rPr>
              <a:t>https://www.youtube.com/watch?v=d_FaRlZU9gY</a:t>
            </a:r>
            <a:r>
              <a:rPr lang="en-US" sz="2400" dirty="0"/>
              <a:t>. </a:t>
            </a:r>
          </a:p>
          <a:p>
            <a:endParaRPr lang="en-US" sz="2400" dirty="0"/>
          </a:p>
        </p:txBody>
      </p:sp>
    </p:spTree>
    <p:extLst>
      <p:ext uri="{BB962C8B-B14F-4D97-AF65-F5344CB8AC3E}">
        <p14:creationId xmlns:p14="http://schemas.microsoft.com/office/powerpoint/2010/main" val="3993171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C8A9-30CC-4C6E-B911-ABBE5A010909}"/>
              </a:ext>
            </a:extLst>
          </p:cNvPr>
          <p:cNvSpPr>
            <a:spLocks noGrp="1"/>
          </p:cNvSpPr>
          <p:nvPr>
            <p:ph type="title"/>
          </p:nvPr>
        </p:nvSpPr>
        <p:spPr/>
        <p:txBody>
          <a:bodyPr/>
          <a:lstStyle/>
          <a:p>
            <a:r>
              <a:rPr lang="en-US" dirty="0"/>
              <a:t>New Quizzes	</a:t>
            </a:r>
          </a:p>
        </p:txBody>
      </p:sp>
      <p:pic>
        <p:nvPicPr>
          <p:cNvPr id="4" name="Content Placeholder 3">
            <a:extLst>
              <a:ext uri="{FF2B5EF4-FFF2-40B4-BE49-F238E27FC236}">
                <a16:creationId xmlns:a16="http://schemas.microsoft.com/office/drawing/2014/main" id="{BFAE9728-E4F7-4A6F-8E4C-CCECA711327C}"/>
              </a:ext>
            </a:extLst>
          </p:cNvPr>
          <p:cNvPicPr>
            <a:picLocks noGrp="1" noChangeAspect="1"/>
          </p:cNvPicPr>
          <p:nvPr>
            <p:ph idx="1"/>
          </p:nvPr>
        </p:nvPicPr>
        <p:blipFill>
          <a:blip r:embed="rId2"/>
          <a:stretch>
            <a:fillRect/>
          </a:stretch>
        </p:blipFill>
        <p:spPr>
          <a:xfrm>
            <a:off x="4595547" y="2126789"/>
            <a:ext cx="6595065" cy="2604421"/>
          </a:xfrm>
          <a:prstGeom prst="rect">
            <a:avLst/>
          </a:prstGeom>
        </p:spPr>
      </p:pic>
      <p:sp>
        <p:nvSpPr>
          <p:cNvPr id="5" name="Rectangle 4">
            <a:extLst>
              <a:ext uri="{FF2B5EF4-FFF2-40B4-BE49-F238E27FC236}">
                <a16:creationId xmlns:a16="http://schemas.microsoft.com/office/drawing/2014/main" id="{5DD7F47D-A40A-4299-82BE-D0B8642A80AA}"/>
              </a:ext>
            </a:extLst>
          </p:cNvPr>
          <p:cNvSpPr/>
          <p:nvPr/>
        </p:nvSpPr>
        <p:spPr>
          <a:xfrm>
            <a:off x="933558" y="5086447"/>
            <a:ext cx="10145567" cy="1631216"/>
          </a:xfrm>
          <a:prstGeom prst="rect">
            <a:avLst/>
          </a:prstGeom>
        </p:spPr>
        <p:txBody>
          <a:bodyPr wrap="square">
            <a:spAutoFit/>
          </a:bodyPr>
          <a:lstStyle/>
          <a:p>
            <a:r>
              <a:rPr lang="en-US" sz="2000" dirty="0"/>
              <a:t>CANVAS. (2018). How do I migrate a CANVAS quiz to New Quizzes. Retrieved from  </a:t>
            </a:r>
            <a:r>
              <a:rPr lang="en-US" sz="2000" dirty="0">
                <a:hlinkClick r:id="rId3"/>
              </a:rPr>
              <a:t>https://community.canvaslms.com/docs/DOC-15077-4152837155</a:t>
            </a:r>
            <a:endParaRPr lang="en-US" sz="2000" dirty="0"/>
          </a:p>
          <a:p>
            <a:r>
              <a:rPr lang="en-US" sz="2000" dirty="0"/>
              <a:t>CANVAS. (2019). Canvas instructor guide. Retrieved from </a:t>
            </a:r>
            <a:r>
              <a:rPr lang="en-US" sz="2000" dirty="0">
                <a:hlinkClick r:id="rId4"/>
              </a:rPr>
              <a:t>https://community.canvaslms.com/docs/DOC-10460-canvas-instructor-guide-table-of-contents#jive_content_id_New_Quizzes</a:t>
            </a:r>
            <a:r>
              <a:rPr lang="en-US" sz="2000" dirty="0"/>
              <a:t>. </a:t>
            </a:r>
          </a:p>
        </p:txBody>
      </p:sp>
      <p:sp>
        <p:nvSpPr>
          <p:cNvPr id="6" name="TextBox 5">
            <a:extLst>
              <a:ext uri="{FF2B5EF4-FFF2-40B4-BE49-F238E27FC236}">
                <a16:creationId xmlns:a16="http://schemas.microsoft.com/office/drawing/2014/main" id="{5EE921B3-5957-41AE-AD1C-73EE42BB7448}"/>
              </a:ext>
            </a:extLst>
          </p:cNvPr>
          <p:cNvSpPr txBox="1"/>
          <p:nvPr/>
        </p:nvSpPr>
        <p:spPr>
          <a:xfrm>
            <a:off x="810000" y="2176665"/>
            <a:ext cx="2668772" cy="2554545"/>
          </a:xfrm>
          <a:prstGeom prst="rect">
            <a:avLst/>
          </a:prstGeom>
          <a:noFill/>
        </p:spPr>
        <p:txBody>
          <a:bodyPr wrap="square" rtlCol="0">
            <a:spAutoFit/>
          </a:bodyPr>
          <a:lstStyle/>
          <a:p>
            <a:r>
              <a:rPr lang="en-US" sz="3200" b="1" dirty="0"/>
              <a:t>Under SETTINGS select FEATURE OPTIONS</a:t>
            </a:r>
          </a:p>
        </p:txBody>
      </p:sp>
      <p:cxnSp>
        <p:nvCxnSpPr>
          <p:cNvPr id="7" name="Straight Arrow Connector 6">
            <a:extLst>
              <a:ext uri="{FF2B5EF4-FFF2-40B4-BE49-F238E27FC236}">
                <a16:creationId xmlns:a16="http://schemas.microsoft.com/office/drawing/2014/main" id="{1527DBF4-A70C-4BCC-8E28-A4D77441FA6C}"/>
              </a:ext>
            </a:extLst>
          </p:cNvPr>
          <p:cNvCxnSpPr>
            <a:cxnSpLocks/>
          </p:cNvCxnSpPr>
          <p:nvPr/>
        </p:nvCxnSpPr>
        <p:spPr>
          <a:xfrm>
            <a:off x="3145484" y="2961168"/>
            <a:ext cx="1974606"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601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112B5-78A2-4063-BD0F-A311801FB1FA}"/>
              </a:ext>
            </a:extLst>
          </p:cNvPr>
          <p:cNvSpPr>
            <a:spLocks noGrp="1"/>
          </p:cNvSpPr>
          <p:nvPr>
            <p:ph type="title"/>
          </p:nvPr>
        </p:nvSpPr>
        <p:spPr/>
        <p:txBody>
          <a:bodyPr/>
          <a:lstStyle/>
          <a:p>
            <a:r>
              <a:rPr lang="en-US" dirty="0"/>
              <a:t>New Quiz Overview</a:t>
            </a:r>
          </a:p>
        </p:txBody>
      </p:sp>
      <p:sp>
        <p:nvSpPr>
          <p:cNvPr id="3" name="Text Placeholder 2">
            <a:extLst>
              <a:ext uri="{FF2B5EF4-FFF2-40B4-BE49-F238E27FC236}">
                <a16:creationId xmlns:a16="http://schemas.microsoft.com/office/drawing/2014/main" id="{5EEF0555-A1BF-48E3-AB29-6ED1BD6449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1896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D9F5A-D298-48A3-9F95-6F9B1F1E8D41}"/>
              </a:ext>
            </a:extLst>
          </p:cNvPr>
          <p:cNvSpPr>
            <a:spLocks noGrp="1"/>
          </p:cNvSpPr>
          <p:nvPr>
            <p:ph type="title"/>
          </p:nvPr>
        </p:nvSpPr>
        <p:spPr/>
        <p:txBody>
          <a:bodyPr/>
          <a:lstStyle/>
          <a:p>
            <a:r>
              <a:rPr lang="en-US" dirty="0"/>
              <a:t>Quiz Basics</a:t>
            </a:r>
          </a:p>
        </p:txBody>
      </p:sp>
      <p:sp>
        <p:nvSpPr>
          <p:cNvPr id="3" name="Text Placeholder 2">
            <a:extLst>
              <a:ext uri="{FF2B5EF4-FFF2-40B4-BE49-F238E27FC236}">
                <a16:creationId xmlns:a16="http://schemas.microsoft.com/office/drawing/2014/main" id="{ACB498EC-19DB-4A2C-A0EC-F0F011642B8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23044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978D-85F7-4D07-A03B-5C3733F11490}"/>
              </a:ext>
            </a:extLst>
          </p:cNvPr>
          <p:cNvSpPr>
            <a:spLocks noGrp="1"/>
          </p:cNvSpPr>
          <p:nvPr>
            <p:ph type="title"/>
          </p:nvPr>
        </p:nvSpPr>
        <p:spPr/>
        <p:txBody>
          <a:bodyPr/>
          <a:lstStyle/>
          <a:p>
            <a:r>
              <a:rPr lang="en-US" dirty="0"/>
              <a:t>Opening Page for New Quiz</a:t>
            </a:r>
          </a:p>
        </p:txBody>
      </p:sp>
      <p:pic>
        <p:nvPicPr>
          <p:cNvPr id="3" name="Picture 2">
            <a:extLst>
              <a:ext uri="{FF2B5EF4-FFF2-40B4-BE49-F238E27FC236}">
                <a16:creationId xmlns:a16="http://schemas.microsoft.com/office/drawing/2014/main" id="{3A3B1925-733F-4E11-BA0F-C348AE38E5B0}"/>
              </a:ext>
            </a:extLst>
          </p:cNvPr>
          <p:cNvPicPr>
            <a:picLocks noChangeAspect="1"/>
          </p:cNvPicPr>
          <p:nvPr/>
        </p:nvPicPr>
        <p:blipFill>
          <a:blip r:embed="rId2"/>
          <a:stretch>
            <a:fillRect/>
          </a:stretch>
        </p:blipFill>
        <p:spPr>
          <a:xfrm>
            <a:off x="810000" y="2400484"/>
            <a:ext cx="10405730" cy="3869613"/>
          </a:xfrm>
          <a:prstGeom prst="rect">
            <a:avLst/>
          </a:prstGeom>
        </p:spPr>
      </p:pic>
    </p:spTree>
    <p:extLst>
      <p:ext uri="{BB962C8B-B14F-4D97-AF65-F5344CB8AC3E}">
        <p14:creationId xmlns:p14="http://schemas.microsoft.com/office/powerpoint/2010/main" val="1915324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3C407D-B11E-4F5E-8B7A-25BC750A4BE8}"/>
              </a:ext>
            </a:extLst>
          </p:cNvPr>
          <p:cNvPicPr>
            <a:picLocks noChangeAspect="1"/>
          </p:cNvPicPr>
          <p:nvPr/>
        </p:nvPicPr>
        <p:blipFill>
          <a:blip r:embed="rId2"/>
          <a:stretch>
            <a:fillRect/>
          </a:stretch>
        </p:blipFill>
        <p:spPr>
          <a:xfrm>
            <a:off x="6096000" y="259525"/>
            <a:ext cx="4641233" cy="6502781"/>
          </a:xfrm>
          <a:prstGeom prst="rect">
            <a:avLst/>
          </a:prstGeom>
        </p:spPr>
      </p:pic>
      <p:sp>
        <p:nvSpPr>
          <p:cNvPr id="3" name="Title 1">
            <a:extLst>
              <a:ext uri="{FF2B5EF4-FFF2-40B4-BE49-F238E27FC236}">
                <a16:creationId xmlns:a16="http://schemas.microsoft.com/office/drawing/2014/main" id="{61530EFE-A3DD-43D8-8C00-E7063AB40B94}"/>
              </a:ext>
            </a:extLst>
          </p:cNvPr>
          <p:cNvSpPr txBox="1">
            <a:spLocks/>
          </p:cNvSpPr>
          <p:nvPr/>
        </p:nvSpPr>
        <p:spPr>
          <a:xfrm>
            <a:off x="798101" y="1578935"/>
            <a:ext cx="2975191" cy="1468800"/>
          </a:xfrm>
          <a:prstGeom prst="rect">
            <a:avLst/>
          </a:prstGeom>
        </p:spPr>
        <p:txBody>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t>Settings</a:t>
            </a:r>
          </a:p>
        </p:txBody>
      </p:sp>
      <p:cxnSp>
        <p:nvCxnSpPr>
          <p:cNvPr id="5" name="Straight Arrow Connector 4">
            <a:extLst>
              <a:ext uri="{FF2B5EF4-FFF2-40B4-BE49-F238E27FC236}">
                <a16:creationId xmlns:a16="http://schemas.microsoft.com/office/drawing/2014/main" id="{AD8093A9-845C-4E86-BC79-AE3278726481}"/>
              </a:ext>
            </a:extLst>
          </p:cNvPr>
          <p:cNvCxnSpPr/>
          <p:nvPr/>
        </p:nvCxnSpPr>
        <p:spPr>
          <a:xfrm flipV="1">
            <a:off x="4082902" y="606056"/>
            <a:ext cx="2806996" cy="1488558"/>
          </a:xfrm>
          <a:prstGeom prst="straightConnector1">
            <a:avLst/>
          </a:prstGeom>
          <a:ln w="254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829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39CAAB-FB2F-4802-847F-D82D42683D0B}"/>
              </a:ext>
            </a:extLst>
          </p:cNvPr>
          <p:cNvPicPr>
            <a:picLocks noChangeAspect="1"/>
          </p:cNvPicPr>
          <p:nvPr/>
        </p:nvPicPr>
        <p:blipFill>
          <a:blip r:embed="rId2"/>
          <a:stretch>
            <a:fillRect/>
          </a:stretch>
        </p:blipFill>
        <p:spPr>
          <a:xfrm>
            <a:off x="2078698" y="1552940"/>
            <a:ext cx="9761514" cy="4551334"/>
          </a:xfrm>
          <a:prstGeom prst="rect">
            <a:avLst/>
          </a:prstGeom>
        </p:spPr>
      </p:pic>
      <p:sp>
        <p:nvSpPr>
          <p:cNvPr id="3" name="Title 1">
            <a:extLst>
              <a:ext uri="{FF2B5EF4-FFF2-40B4-BE49-F238E27FC236}">
                <a16:creationId xmlns:a16="http://schemas.microsoft.com/office/drawing/2014/main" id="{61530EFE-A3DD-43D8-8C00-E7063AB40B94}"/>
              </a:ext>
            </a:extLst>
          </p:cNvPr>
          <p:cNvSpPr txBox="1">
            <a:spLocks/>
          </p:cNvSpPr>
          <p:nvPr/>
        </p:nvSpPr>
        <p:spPr>
          <a:xfrm>
            <a:off x="449759" y="418933"/>
            <a:ext cx="2975191" cy="1468800"/>
          </a:xfrm>
          <a:prstGeom prst="rect">
            <a:avLst/>
          </a:prstGeom>
        </p:spPr>
        <p:txBody>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t>Reports</a:t>
            </a:r>
          </a:p>
        </p:txBody>
      </p:sp>
      <p:cxnSp>
        <p:nvCxnSpPr>
          <p:cNvPr id="5" name="Straight Arrow Connector 4">
            <a:extLst>
              <a:ext uri="{FF2B5EF4-FFF2-40B4-BE49-F238E27FC236}">
                <a16:creationId xmlns:a16="http://schemas.microsoft.com/office/drawing/2014/main" id="{AD8093A9-845C-4E86-BC79-AE3278726481}"/>
              </a:ext>
            </a:extLst>
          </p:cNvPr>
          <p:cNvCxnSpPr>
            <a:cxnSpLocks/>
          </p:cNvCxnSpPr>
          <p:nvPr/>
        </p:nvCxnSpPr>
        <p:spPr>
          <a:xfrm>
            <a:off x="3424950" y="984272"/>
            <a:ext cx="3106479" cy="1007814"/>
          </a:xfrm>
          <a:prstGeom prst="straightConnector1">
            <a:avLst/>
          </a:prstGeom>
          <a:ln w="254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55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41C3-A8AE-4D3E-BFA5-86623358062F}"/>
              </a:ext>
            </a:extLst>
          </p:cNvPr>
          <p:cNvSpPr>
            <a:spLocks noGrp="1"/>
          </p:cNvSpPr>
          <p:nvPr>
            <p:ph type="title"/>
          </p:nvPr>
        </p:nvSpPr>
        <p:spPr/>
        <p:txBody>
          <a:bodyPr/>
          <a:lstStyle/>
          <a:p>
            <a:r>
              <a:rPr lang="en-US" dirty="0"/>
              <a:t>Before You Start</a:t>
            </a:r>
          </a:p>
        </p:txBody>
      </p:sp>
      <p:sp>
        <p:nvSpPr>
          <p:cNvPr id="3" name="Content Placeholder 2">
            <a:extLst>
              <a:ext uri="{FF2B5EF4-FFF2-40B4-BE49-F238E27FC236}">
                <a16:creationId xmlns:a16="http://schemas.microsoft.com/office/drawing/2014/main" id="{ADB2619D-3E5A-4341-A7F5-6E1A6BEBD3E0}"/>
              </a:ext>
            </a:extLst>
          </p:cNvPr>
          <p:cNvSpPr>
            <a:spLocks noGrp="1"/>
          </p:cNvSpPr>
          <p:nvPr>
            <p:ph idx="1"/>
          </p:nvPr>
        </p:nvSpPr>
        <p:spPr>
          <a:xfrm>
            <a:off x="818712" y="2372412"/>
            <a:ext cx="10554574" cy="3636511"/>
          </a:xfrm>
        </p:spPr>
        <p:txBody>
          <a:bodyPr>
            <a:normAutofit fontScale="85000" lnSpcReduction="20000"/>
          </a:bodyPr>
          <a:lstStyle/>
          <a:p>
            <a:pPr marL="0" indent="0">
              <a:buNone/>
            </a:pPr>
            <a:r>
              <a:rPr lang="en-US" sz="3300" b="1" dirty="0"/>
              <a:t>Be able to answer the following:</a:t>
            </a:r>
          </a:p>
          <a:p>
            <a:r>
              <a:rPr lang="en-US" sz="2800" dirty="0"/>
              <a:t>Graded v. Practice Quiz; Also could be a survey</a:t>
            </a:r>
          </a:p>
          <a:p>
            <a:r>
              <a:rPr lang="en-US" sz="2800" dirty="0"/>
              <a:t>Will it be added to an Assignment Group? </a:t>
            </a:r>
          </a:p>
          <a:p>
            <a:r>
              <a:rPr lang="en-US" sz="2800" dirty="0"/>
              <a:t>Do you want randomized questions? Randomized answers? </a:t>
            </a:r>
          </a:p>
          <a:p>
            <a:r>
              <a:rPr lang="en-US" sz="2800" dirty="0"/>
              <a:t>Time limit? </a:t>
            </a:r>
          </a:p>
          <a:p>
            <a:r>
              <a:rPr lang="en-US" sz="2800" dirty="0"/>
              <a:t>Multiple attempts? </a:t>
            </a:r>
          </a:p>
          <a:p>
            <a:r>
              <a:rPr lang="en-US" sz="2800" dirty="0"/>
              <a:t>Show students answers?</a:t>
            </a:r>
          </a:p>
          <a:p>
            <a:r>
              <a:rPr lang="en-US" sz="2800" dirty="0"/>
              <a:t>Require an access code or restrict IP address? </a:t>
            </a:r>
          </a:p>
          <a:p>
            <a:endParaRPr lang="en-US" dirty="0"/>
          </a:p>
        </p:txBody>
      </p:sp>
    </p:spTree>
    <p:extLst>
      <p:ext uri="{BB962C8B-B14F-4D97-AF65-F5344CB8AC3E}">
        <p14:creationId xmlns:p14="http://schemas.microsoft.com/office/powerpoint/2010/main" val="163982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EC9F92-381C-474F-B53F-21A653363DC8}"/>
              </a:ext>
            </a:extLst>
          </p:cNvPr>
          <p:cNvPicPr>
            <a:picLocks noChangeAspect="1"/>
          </p:cNvPicPr>
          <p:nvPr/>
        </p:nvPicPr>
        <p:blipFill>
          <a:blip r:embed="rId2"/>
          <a:stretch>
            <a:fillRect/>
          </a:stretch>
        </p:blipFill>
        <p:spPr>
          <a:xfrm>
            <a:off x="211540" y="769547"/>
            <a:ext cx="11768919" cy="5318905"/>
          </a:xfrm>
          <a:prstGeom prst="rect">
            <a:avLst/>
          </a:prstGeom>
        </p:spPr>
      </p:pic>
      <p:sp>
        <p:nvSpPr>
          <p:cNvPr id="3" name="Oval 2">
            <a:extLst>
              <a:ext uri="{FF2B5EF4-FFF2-40B4-BE49-F238E27FC236}">
                <a16:creationId xmlns:a16="http://schemas.microsoft.com/office/drawing/2014/main" id="{8A617A0F-00DA-4E41-957F-E08BFFD1B6F0}"/>
              </a:ext>
            </a:extLst>
          </p:cNvPr>
          <p:cNvSpPr/>
          <p:nvPr/>
        </p:nvSpPr>
        <p:spPr>
          <a:xfrm>
            <a:off x="0" y="4858604"/>
            <a:ext cx="1978926" cy="79157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34D3826-9118-4029-8D77-96B0667C6105}"/>
              </a:ext>
            </a:extLst>
          </p:cNvPr>
          <p:cNvSpPr/>
          <p:nvPr/>
        </p:nvSpPr>
        <p:spPr>
          <a:xfrm>
            <a:off x="10222173" y="1285165"/>
            <a:ext cx="1758286" cy="79157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219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D28FB8-8BE4-4994-9205-03FF126212E1}"/>
              </a:ext>
            </a:extLst>
          </p:cNvPr>
          <p:cNvPicPr>
            <a:picLocks noChangeAspect="1"/>
          </p:cNvPicPr>
          <p:nvPr/>
        </p:nvPicPr>
        <p:blipFill rotWithShape="1">
          <a:blip r:embed="rId2"/>
          <a:srcRect l="1" r="-3344" b="52836"/>
          <a:stretch/>
        </p:blipFill>
        <p:spPr>
          <a:xfrm>
            <a:off x="2306216" y="385549"/>
            <a:ext cx="7579567" cy="6086901"/>
          </a:xfrm>
          <a:prstGeom prst="rect">
            <a:avLst/>
          </a:prstGeom>
        </p:spPr>
      </p:pic>
    </p:spTree>
    <p:extLst>
      <p:ext uri="{BB962C8B-B14F-4D97-AF65-F5344CB8AC3E}">
        <p14:creationId xmlns:p14="http://schemas.microsoft.com/office/powerpoint/2010/main" val="2367896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A32549-6FCA-4283-8592-448103FD07C8}"/>
              </a:ext>
            </a:extLst>
          </p:cNvPr>
          <p:cNvPicPr>
            <a:picLocks noChangeAspect="1"/>
          </p:cNvPicPr>
          <p:nvPr/>
        </p:nvPicPr>
        <p:blipFill>
          <a:blip r:embed="rId2"/>
          <a:stretch>
            <a:fillRect/>
          </a:stretch>
        </p:blipFill>
        <p:spPr>
          <a:xfrm>
            <a:off x="2712777" y="642937"/>
            <a:ext cx="6438900" cy="5572125"/>
          </a:xfrm>
          <a:prstGeom prst="rect">
            <a:avLst/>
          </a:prstGeom>
        </p:spPr>
      </p:pic>
    </p:spTree>
    <p:extLst>
      <p:ext uri="{BB962C8B-B14F-4D97-AF65-F5344CB8AC3E}">
        <p14:creationId xmlns:p14="http://schemas.microsoft.com/office/powerpoint/2010/main" val="572089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04A7-1EC8-4021-A90E-64A69AEF5BB1}"/>
              </a:ext>
            </a:extLst>
          </p:cNvPr>
          <p:cNvSpPr>
            <a:spLocks noGrp="1"/>
          </p:cNvSpPr>
          <p:nvPr>
            <p:ph type="title"/>
          </p:nvPr>
        </p:nvSpPr>
        <p:spPr/>
        <p:txBody>
          <a:bodyPr/>
          <a:lstStyle/>
          <a:p>
            <a:r>
              <a:rPr lang="en-US" dirty="0"/>
              <a:t>Securing the Quiz </a:t>
            </a:r>
          </a:p>
        </p:txBody>
      </p:sp>
      <p:pic>
        <p:nvPicPr>
          <p:cNvPr id="5" name="Content Placeholder 4">
            <a:extLst>
              <a:ext uri="{FF2B5EF4-FFF2-40B4-BE49-F238E27FC236}">
                <a16:creationId xmlns:a16="http://schemas.microsoft.com/office/drawing/2014/main" id="{D3282D84-3500-416A-8F1E-D5F11497035B}"/>
              </a:ext>
            </a:extLst>
          </p:cNvPr>
          <p:cNvPicPr>
            <a:picLocks noGrp="1" noChangeAspect="1"/>
          </p:cNvPicPr>
          <p:nvPr>
            <p:ph idx="1"/>
          </p:nvPr>
        </p:nvPicPr>
        <p:blipFill>
          <a:blip r:embed="rId2"/>
          <a:stretch>
            <a:fillRect/>
          </a:stretch>
        </p:blipFill>
        <p:spPr>
          <a:xfrm>
            <a:off x="3611592" y="2171227"/>
            <a:ext cx="6269386" cy="4239585"/>
          </a:xfrm>
          <a:prstGeom prst="rect">
            <a:avLst/>
          </a:prstGeom>
        </p:spPr>
      </p:pic>
    </p:spTree>
    <p:extLst>
      <p:ext uri="{BB962C8B-B14F-4D97-AF65-F5344CB8AC3E}">
        <p14:creationId xmlns:p14="http://schemas.microsoft.com/office/powerpoint/2010/main" val="2605476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7414C-2D7C-49B3-A652-8AD6FF5E9F2F}"/>
              </a:ext>
            </a:extLst>
          </p:cNvPr>
          <p:cNvSpPr>
            <a:spLocks noGrp="1"/>
          </p:cNvSpPr>
          <p:nvPr>
            <p:ph type="title"/>
          </p:nvPr>
        </p:nvSpPr>
        <p:spPr/>
        <p:txBody>
          <a:bodyPr/>
          <a:lstStyle/>
          <a:p>
            <a:r>
              <a:rPr lang="en-US" dirty="0"/>
              <a:t>Proctoring Tools</a:t>
            </a:r>
          </a:p>
        </p:txBody>
      </p:sp>
      <p:sp>
        <p:nvSpPr>
          <p:cNvPr id="3" name="Content Placeholder 2">
            <a:extLst>
              <a:ext uri="{FF2B5EF4-FFF2-40B4-BE49-F238E27FC236}">
                <a16:creationId xmlns:a16="http://schemas.microsoft.com/office/drawing/2014/main" id="{2684EF21-5E37-48D7-BF3C-4D85C4C9B99F}"/>
              </a:ext>
            </a:extLst>
          </p:cNvPr>
          <p:cNvSpPr>
            <a:spLocks noGrp="1"/>
          </p:cNvSpPr>
          <p:nvPr>
            <p:ph idx="1"/>
          </p:nvPr>
        </p:nvSpPr>
        <p:spPr>
          <a:xfrm>
            <a:off x="810000" y="2413673"/>
            <a:ext cx="10554574" cy="3636511"/>
          </a:xfrm>
        </p:spPr>
        <p:txBody>
          <a:bodyPr/>
          <a:lstStyle/>
          <a:p>
            <a:pPr marL="0" indent="0">
              <a:buNone/>
            </a:pPr>
            <a:r>
              <a:rPr lang="en-US" sz="2400" dirty="0"/>
              <a:t>The Digital Strategies Team is working to pilot two proctoring tools:  </a:t>
            </a:r>
          </a:p>
          <a:p>
            <a:r>
              <a:rPr lang="en-US" sz="2400" dirty="0" err="1"/>
              <a:t>Examity</a:t>
            </a:r>
            <a:endParaRPr lang="en-US" sz="2400" dirty="0"/>
          </a:p>
          <a:p>
            <a:r>
              <a:rPr lang="en-US" sz="2400" dirty="0" err="1"/>
              <a:t>Honorlock</a:t>
            </a:r>
            <a:endParaRPr lang="en-US" sz="2400" dirty="0"/>
          </a:p>
          <a:p>
            <a:endParaRPr lang="en-US" sz="2400" dirty="0"/>
          </a:p>
          <a:p>
            <a:pPr marL="0" indent="0">
              <a:buNone/>
            </a:pPr>
            <a:r>
              <a:rPr lang="en-US" sz="2400" dirty="0"/>
              <a:t>If you are interested in participating in this limited pilot, please contact Michael Bartlett</a:t>
            </a:r>
          </a:p>
          <a:p>
            <a:pPr marL="0" indent="0">
              <a:buNone/>
            </a:pPr>
            <a:endParaRPr lang="en-US" dirty="0"/>
          </a:p>
        </p:txBody>
      </p:sp>
    </p:spTree>
    <p:extLst>
      <p:ext uri="{BB962C8B-B14F-4D97-AF65-F5344CB8AC3E}">
        <p14:creationId xmlns:p14="http://schemas.microsoft.com/office/powerpoint/2010/main" val="4612968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1523</TotalTime>
  <Words>1002</Words>
  <Application>Microsoft Office PowerPoint</Application>
  <PresentationFormat>Widescreen</PresentationFormat>
  <Paragraphs>97</Paragraphs>
  <Slides>32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Century Gothic</vt:lpstr>
      <vt:lpstr>Wingdings 2</vt:lpstr>
      <vt:lpstr>Quotable</vt:lpstr>
      <vt:lpstr>Building effective quizzes in CANVAS  Presented at UW-Superior’s Enhancement Day January 16, 2020</vt:lpstr>
      <vt:lpstr>Objectives</vt:lpstr>
      <vt:lpstr>Quiz Basics</vt:lpstr>
      <vt:lpstr>Before You Start</vt:lpstr>
      <vt:lpstr>PowerPoint Presentation</vt:lpstr>
      <vt:lpstr>PowerPoint Presentation</vt:lpstr>
      <vt:lpstr>PowerPoint Presentation</vt:lpstr>
      <vt:lpstr>Securing the Quiz </vt:lpstr>
      <vt:lpstr>Proctoring Tools</vt:lpstr>
      <vt:lpstr>Due Dates and Access</vt:lpstr>
      <vt:lpstr>Adding Questions</vt:lpstr>
      <vt:lpstr>Three Ways to add Questions</vt:lpstr>
      <vt:lpstr>PowerPoint Presentation</vt:lpstr>
      <vt:lpstr>PowerPoint Presentation</vt:lpstr>
      <vt:lpstr>PowerPoint Presentation</vt:lpstr>
      <vt:lpstr>PowerPoint Presentation</vt:lpstr>
      <vt:lpstr>Question Group</vt:lpstr>
      <vt:lpstr>PowerPoint Presentation</vt:lpstr>
      <vt:lpstr>PowerPoint Presentation</vt:lpstr>
      <vt:lpstr>PowerPoint Presentation</vt:lpstr>
      <vt:lpstr>Some Cautions</vt:lpstr>
      <vt:lpstr>CANVAS Quiz Analytics</vt:lpstr>
      <vt:lpstr>Student Analytics Report </vt:lpstr>
      <vt:lpstr>Item Analysis Report</vt:lpstr>
      <vt:lpstr>Item Analysis, cont. </vt:lpstr>
      <vt:lpstr>Resources</vt:lpstr>
      <vt:lpstr>Resources</vt:lpstr>
      <vt:lpstr>New Quizzes </vt:lpstr>
      <vt:lpstr>New Quiz Overview</vt:lpstr>
      <vt:lpstr>Opening Page for New Quiz</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Baule,Steven</dc:creator>
  <cp:lastModifiedBy>Baule,Steven</cp:lastModifiedBy>
  <cp:revision>35</cp:revision>
  <dcterms:created xsi:type="dcterms:W3CDTF">2020-01-03T15:26:08Z</dcterms:created>
  <dcterms:modified xsi:type="dcterms:W3CDTF">2020-01-16T12:47:45Z</dcterms:modified>
</cp:coreProperties>
</file>